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56" r:id="rId5"/>
    <p:sldId id="278" r:id="rId6"/>
    <p:sldId id="279" r:id="rId7"/>
    <p:sldId id="280" r:id="rId8"/>
    <p:sldId id="281" r:id="rId9"/>
    <p:sldId id="286" r:id="rId10"/>
    <p:sldId id="277" r:id="rId11"/>
    <p:sldId id="285" r:id="rId12"/>
    <p:sldId id="283" r:id="rId13"/>
    <p:sldId id="290" r:id="rId14"/>
    <p:sldId id="284" r:id="rId15"/>
    <p:sldId id="288" r:id="rId16"/>
    <p:sldId id="287" r:id="rId1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FE4711-CDE0-4876-9F4C-8A08DB15C744}" type="datetimeFigureOut">
              <a:rPr lang="nl-NL" smtClean="0"/>
              <a:t>6-4-2021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93CD4-DB37-4732-AC70-E4BC427B95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9151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i="1" dirty="0"/>
          </a:p>
        </p:txBody>
      </p:sp>
      <p:sp>
        <p:nvSpPr>
          <p:cNvPr id="31747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C006295-CEE0-4EDC-847A-82AF204345C0}" type="slidenum">
              <a:rPr 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5377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i="1" dirty="0"/>
          </a:p>
        </p:txBody>
      </p:sp>
      <p:sp>
        <p:nvSpPr>
          <p:cNvPr id="31747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C006295-CEE0-4EDC-847A-82AF204345C0}" type="slidenum">
              <a:rPr 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5377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i="1" dirty="0"/>
          </a:p>
        </p:txBody>
      </p:sp>
      <p:sp>
        <p:nvSpPr>
          <p:cNvPr id="31747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C006295-CEE0-4EDC-847A-82AF204345C0}" type="slidenum">
              <a:rPr 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5377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i="1" dirty="0"/>
          </a:p>
        </p:txBody>
      </p:sp>
      <p:sp>
        <p:nvSpPr>
          <p:cNvPr id="31747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C006295-CEE0-4EDC-847A-82AF204345C0}" type="slidenum">
              <a:rPr 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5377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i="1" dirty="0"/>
          </a:p>
        </p:txBody>
      </p:sp>
      <p:sp>
        <p:nvSpPr>
          <p:cNvPr id="31747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C006295-CEE0-4EDC-847A-82AF204345C0}" type="slidenum">
              <a:rPr 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5377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i="1" dirty="0"/>
          </a:p>
        </p:txBody>
      </p:sp>
      <p:sp>
        <p:nvSpPr>
          <p:cNvPr id="31747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C006295-CEE0-4EDC-847A-82AF204345C0}" type="slidenum">
              <a:rPr 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53778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i="1" dirty="0"/>
          </a:p>
        </p:txBody>
      </p:sp>
      <p:sp>
        <p:nvSpPr>
          <p:cNvPr id="31747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C006295-CEE0-4EDC-847A-82AF204345C0}" type="slidenum">
              <a:rPr 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53778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i="1" dirty="0"/>
          </a:p>
        </p:txBody>
      </p:sp>
      <p:sp>
        <p:nvSpPr>
          <p:cNvPr id="31747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C006295-CEE0-4EDC-847A-82AF204345C0}" type="slidenum">
              <a:rPr 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5377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3C976-C3AA-4683-B9F7-39397307A4DC}" type="datetimeFigureOut">
              <a:rPr lang="nl-NL" smtClean="0"/>
              <a:pPr/>
              <a:t>6-4-2021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C285B-C8F4-4FBA-8FF5-3864AD41497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3C976-C3AA-4683-B9F7-39397307A4DC}" type="datetimeFigureOut">
              <a:rPr lang="nl-NL" smtClean="0"/>
              <a:pPr/>
              <a:t>6-4-2021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C285B-C8F4-4FBA-8FF5-3864AD41497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3C976-C3AA-4683-B9F7-39397307A4DC}" type="datetimeFigureOut">
              <a:rPr lang="nl-NL" smtClean="0"/>
              <a:pPr/>
              <a:t>6-4-2021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C285B-C8F4-4FBA-8FF5-3864AD41497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3C976-C3AA-4683-B9F7-39397307A4DC}" type="datetimeFigureOut">
              <a:rPr lang="nl-NL" smtClean="0"/>
              <a:pPr/>
              <a:t>6-4-2021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C285B-C8F4-4FBA-8FF5-3864AD41497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3C976-C3AA-4683-B9F7-39397307A4DC}" type="datetimeFigureOut">
              <a:rPr lang="nl-NL" smtClean="0"/>
              <a:pPr/>
              <a:t>6-4-2021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C285B-C8F4-4FBA-8FF5-3864AD41497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3C976-C3AA-4683-B9F7-39397307A4DC}" type="datetimeFigureOut">
              <a:rPr lang="nl-NL" smtClean="0"/>
              <a:pPr/>
              <a:t>6-4-2021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C285B-C8F4-4FBA-8FF5-3864AD41497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3C976-C3AA-4683-B9F7-39397307A4DC}" type="datetimeFigureOut">
              <a:rPr lang="nl-NL" smtClean="0"/>
              <a:pPr/>
              <a:t>6-4-2021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C285B-C8F4-4FBA-8FF5-3864AD41497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3C976-C3AA-4683-B9F7-39397307A4DC}" type="datetimeFigureOut">
              <a:rPr lang="nl-NL" smtClean="0"/>
              <a:pPr/>
              <a:t>6-4-2021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C285B-C8F4-4FBA-8FF5-3864AD41497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3C976-C3AA-4683-B9F7-39397307A4DC}" type="datetimeFigureOut">
              <a:rPr lang="nl-NL" smtClean="0"/>
              <a:pPr/>
              <a:t>6-4-2021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C285B-C8F4-4FBA-8FF5-3864AD41497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3C976-C3AA-4683-B9F7-39397307A4DC}" type="datetimeFigureOut">
              <a:rPr lang="nl-NL" smtClean="0"/>
              <a:pPr/>
              <a:t>6-4-2021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C285B-C8F4-4FBA-8FF5-3864AD41497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3C976-C3AA-4683-B9F7-39397307A4DC}" type="datetimeFigureOut">
              <a:rPr lang="nl-NL" smtClean="0"/>
              <a:pPr/>
              <a:t>6-4-2021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C285B-C8F4-4FBA-8FF5-3864AD41497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3C976-C3AA-4683-B9F7-39397307A4DC}" type="datetimeFigureOut">
              <a:rPr lang="nl-NL" smtClean="0"/>
              <a:pPr/>
              <a:t>6-4-2021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C285B-C8F4-4FBA-8FF5-3864AD41497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1412776"/>
            <a:ext cx="7772400" cy="1470025"/>
          </a:xfrm>
        </p:spPr>
        <p:txBody>
          <a:bodyPr>
            <a:normAutofit/>
          </a:bodyPr>
          <a:lstStyle/>
          <a:p>
            <a:r>
              <a:rPr lang="nl-NL" sz="5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Hoofdstuk 6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47664" y="2636912"/>
            <a:ext cx="6400800" cy="1752600"/>
          </a:xfrm>
        </p:spPr>
        <p:txBody>
          <a:bodyPr>
            <a:noAutofit/>
          </a:bodyPr>
          <a:lstStyle/>
          <a:p>
            <a:r>
              <a:rPr lang="nl-NL" sz="5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Hoe wordt er geproduceerd?</a:t>
            </a:r>
          </a:p>
        </p:txBody>
      </p:sp>
      <p:pic>
        <p:nvPicPr>
          <p:cNvPr id="11266" name="Picture 2" descr="Lean-Productie bij Nefit in Buin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2376264" cy="1639467"/>
          </a:xfrm>
          <a:prstGeom prst="rect">
            <a:avLst/>
          </a:prstGeom>
          <a:noFill/>
        </p:spPr>
      </p:pic>
      <p:pic>
        <p:nvPicPr>
          <p:cNvPr id="11268" name="Picture 4" descr="http://www.bouwmaterieel.nl/public/doosan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88640"/>
            <a:ext cx="2293268" cy="1585318"/>
          </a:xfrm>
          <a:prstGeom prst="rect">
            <a:avLst/>
          </a:prstGeom>
          <a:noFill/>
        </p:spPr>
      </p:pic>
      <p:pic>
        <p:nvPicPr>
          <p:cNvPr id="11270" name="Picture 6" descr="http://www.kijk.nl/files/2010/11/aardappelteelt-inteks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977680"/>
            <a:ext cx="1261939" cy="1691680"/>
          </a:xfrm>
          <a:prstGeom prst="rect">
            <a:avLst/>
          </a:prstGeom>
          <a:noFill/>
        </p:spPr>
      </p:pic>
      <p:pic>
        <p:nvPicPr>
          <p:cNvPr id="11272" name="Picture 8" descr="http://www.tno.nl/images/shared/kennis/2003164_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4" y="4797152"/>
            <a:ext cx="1714500" cy="1895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/>
          <a:lstStyle/>
          <a:p>
            <a:pPr algn="l"/>
            <a:r>
              <a:rPr lang="nl-NL" dirty="0"/>
              <a:t>Afschrijving berekenen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395536" y="1366143"/>
            <a:ext cx="8352928" cy="27183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      aanschafprijs* – restwaarde**</a:t>
            </a:r>
            <a:endParaRPr lang="nl-NL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20000"/>
              </a:lnSpc>
            </a:pPr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				   aantal gebruiks</a:t>
            </a:r>
            <a:r>
              <a:rPr lang="nl-NL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jaren</a:t>
            </a:r>
            <a:br>
              <a:rPr lang="nl-NL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nl-NL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20000"/>
              </a:lnSpc>
            </a:pPr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*aanschafprijs = nieuwwaarde</a:t>
            </a:r>
          </a:p>
          <a:p>
            <a:pPr>
              <a:lnSpc>
                <a:spcPct val="120000"/>
              </a:lnSpc>
            </a:pPr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</a:rPr>
              <a:t>**restwaarde  = het bedrag dat een kapitaalgoed</a:t>
            </a:r>
            <a:br>
              <a:rPr lang="nl-NL" sz="24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</a:rPr>
              <a:t>                         na een aantal jaren nog waard is</a:t>
            </a:r>
            <a:endParaRPr lang="nl-NL" sz="2400" dirty="0"/>
          </a:p>
        </p:txBody>
      </p:sp>
      <p:cxnSp>
        <p:nvCxnSpPr>
          <p:cNvPr id="12" name="Rechte verbindingslijn 11"/>
          <p:cNvCxnSpPr>
            <a:cxnSpLocks/>
          </p:cNvCxnSpPr>
          <p:nvPr/>
        </p:nvCxnSpPr>
        <p:spPr>
          <a:xfrm>
            <a:off x="3923928" y="1874397"/>
            <a:ext cx="4320480" cy="0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kstvak 12"/>
          <p:cNvSpPr txBox="1"/>
          <p:nvPr/>
        </p:nvSpPr>
        <p:spPr>
          <a:xfrm>
            <a:off x="335360" y="1637196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afschrijving per jaar</a:t>
            </a:r>
            <a:r>
              <a:rPr lang="nl-NL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</a:t>
            </a:r>
            <a:endParaRPr lang="nl-NL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3817"/>
            <a:ext cx="1728192" cy="1329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AA8C84DC-E8C6-4CCE-8AF3-5B67DC8D9B9A}"/>
              </a:ext>
            </a:extLst>
          </p:cNvPr>
          <p:cNvSpPr txBox="1"/>
          <p:nvPr/>
        </p:nvSpPr>
        <p:spPr>
          <a:xfrm>
            <a:off x="395536" y="4250501"/>
            <a:ext cx="8352928" cy="13887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Dus je rekent eerst uit wat dat kapitaalgoed in totaal minder waard geworden is en dan deel je dat door het aantal gebruiksjaren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44376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514258"/>
            <a:ext cx="8424936" cy="360040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nl-NL" sz="5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endParaRPr lang="nl-NL" sz="2400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nl-NL" dirty="0"/>
              <a:t>Bedrijfskolom en toegevoegde waarde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268760"/>
            <a:ext cx="2877980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Bijschrift: pijl-links 5">
            <a:extLst>
              <a:ext uri="{FF2B5EF4-FFF2-40B4-BE49-F238E27FC236}">
                <a16:creationId xmlns:a16="http://schemas.microsoft.com/office/drawing/2014/main" id="{E18A7495-CBB6-402F-B443-3AF0DC4760AD}"/>
              </a:ext>
            </a:extLst>
          </p:cNvPr>
          <p:cNvSpPr/>
          <p:nvPr/>
        </p:nvSpPr>
        <p:spPr>
          <a:xfrm>
            <a:off x="5456784" y="1993150"/>
            <a:ext cx="3168352" cy="837220"/>
          </a:xfrm>
          <a:prstGeom prst="leftArrowCallout">
            <a:avLst>
              <a:gd name="adj1" fmla="val 39314"/>
              <a:gd name="adj2" fmla="val 46471"/>
              <a:gd name="adj3" fmla="val 53628"/>
              <a:gd name="adj4" fmla="val 7684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Toegevoegde waarde chemische fabriek:</a:t>
            </a:r>
          </a:p>
          <a:p>
            <a:r>
              <a:rPr lang="nl-NL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€ 0,05 – € 0,01 = € 0,04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Bijschrift: pijl-rechts 6">
            <a:extLst>
              <a:ext uri="{FF2B5EF4-FFF2-40B4-BE49-F238E27FC236}">
                <a16:creationId xmlns:a16="http://schemas.microsoft.com/office/drawing/2014/main" id="{21B6ED45-1096-49A7-9292-7A72DE25AB20}"/>
              </a:ext>
            </a:extLst>
          </p:cNvPr>
          <p:cNvSpPr/>
          <p:nvPr/>
        </p:nvSpPr>
        <p:spPr>
          <a:xfrm>
            <a:off x="755576" y="1196752"/>
            <a:ext cx="2066528" cy="914400"/>
          </a:xfrm>
          <a:prstGeom prst="right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= primaire sector</a:t>
            </a:r>
          </a:p>
        </p:txBody>
      </p:sp>
      <p:sp>
        <p:nvSpPr>
          <p:cNvPr id="11" name="Bijschrift: pijl-links 10">
            <a:extLst>
              <a:ext uri="{FF2B5EF4-FFF2-40B4-BE49-F238E27FC236}">
                <a16:creationId xmlns:a16="http://schemas.microsoft.com/office/drawing/2014/main" id="{D0C2635E-834C-4825-B808-2895F498F2AD}"/>
              </a:ext>
            </a:extLst>
          </p:cNvPr>
          <p:cNvSpPr/>
          <p:nvPr/>
        </p:nvSpPr>
        <p:spPr>
          <a:xfrm>
            <a:off x="5463247" y="4564171"/>
            <a:ext cx="3168352" cy="837220"/>
          </a:xfrm>
          <a:prstGeom prst="leftArrowCallout">
            <a:avLst>
              <a:gd name="adj1" fmla="val 39314"/>
              <a:gd name="adj2" fmla="val 46471"/>
              <a:gd name="adj3" fmla="val 53628"/>
              <a:gd name="adj4" fmla="val 7684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Toegevoegde waarde platenlabel:</a:t>
            </a:r>
          </a:p>
          <a:p>
            <a:r>
              <a:rPr lang="nl-NL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€ 7,50 – € 2,29 = € 5,21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768E90C-A9CA-4CBD-BD44-DD26EAF72D4B}"/>
              </a:ext>
            </a:extLst>
          </p:cNvPr>
          <p:cNvSpPr txBox="1"/>
          <p:nvPr/>
        </p:nvSpPr>
        <p:spPr>
          <a:xfrm>
            <a:off x="323528" y="2975248"/>
            <a:ext cx="2232248" cy="1477328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/>
              <a:t>Toegevoegde waarde = de extra waarde van een product die ontstaat doordat een bedrijf het bewerkt</a:t>
            </a:r>
          </a:p>
        </p:txBody>
      </p:sp>
    </p:spTree>
    <p:extLst>
      <p:ext uri="{BB962C8B-B14F-4D97-AF65-F5344CB8AC3E}">
        <p14:creationId xmlns:p14="http://schemas.microsoft.com/office/powerpoint/2010/main" val="409298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514258"/>
            <a:ext cx="8424936" cy="360040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nl-NL" sz="5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endParaRPr lang="nl-NL" sz="2400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nl-NL" dirty="0"/>
              <a:t>Bedrijfskolom en toegevoegde waarde </a:t>
            </a:r>
          </a:p>
        </p:txBody>
      </p:sp>
      <p:pic>
        <p:nvPicPr>
          <p:cNvPr id="9" name="Picture 4" descr="Afbeeldingsresultaat voor bedrijfskolom">
            <a:extLst>
              <a:ext uri="{FF2B5EF4-FFF2-40B4-BE49-F238E27FC236}">
                <a16:creationId xmlns:a16="http://schemas.microsoft.com/office/drawing/2014/main" id="{3BBB7C37-D1ED-4D7F-AD88-7DABBE6A0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525774"/>
            <a:ext cx="2973233" cy="371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0A6CFA6D-F7A0-471F-9FEC-631534897F01}"/>
              </a:ext>
            </a:extLst>
          </p:cNvPr>
          <p:cNvSpPr txBox="1"/>
          <p:nvPr/>
        </p:nvSpPr>
        <p:spPr>
          <a:xfrm>
            <a:off x="3976368" y="5739434"/>
            <a:ext cx="6078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6000" b="1" dirty="0"/>
              <a:t>X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F1E67214-9D11-47C2-A037-9CD0F29CCE23}"/>
              </a:ext>
            </a:extLst>
          </p:cNvPr>
          <p:cNvSpPr txBox="1"/>
          <p:nvPr/>
        </p:nvSpPr>
        <p:spPr>
          <a:xfrm>
            <a:off x="1691680" y="1235013"/>
            <a:ext cx="5184576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2400" dirty="0">
                <a:ea typeface="Verdana" panose="020B0604030504040204" pitchFamily="34" charset="0"/>
                <a:cs typeface="Verdana" panose="020B0604030504040204" pitchFamily="34" charset="0"/>
              </a:rPr>
              <a:t>Consument behoort NIET tot de bedrijfskolom (=bedrijven die na elkaar meewerken aan het product)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1A80DC86-E65F-4A61-9726-8A9125B16B7C}"/>
              </a:ext>
            </a:extLst>
          </p:cNvPr>
          <p:cNvSpPr txBox="1"/>
          <p:nvPr/>
        </p:nvSpPr>
        <p:spPr>
          <a:xfrm>
            <a:off x="251520" y="3429000"/>
            <a:ext cx="2304256" cy="193899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dirty="0"/>
              <a:t>Opdracht: bereken de toegevoegde waarde van iedere schakel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60B18EC-9CB2-45B0-AD6B-F2125B7460FC}"/>
              </a:ext>
            </a:extLst>
          </p:cNvPr>
          <p:cNvSpPr txBox="1"/>
          <p:nvPr/>
        </p:nvSpPr>
        <p:spPr>
          <a:xfrm>
            <a:off x="5817040" y="3428999"/>
            <a:ext cx="3075439" cy="193899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dirty="0"/>
              <a:t>Oplossing opdracht:</a:t>
            </a:r>
          </a:p>
          <a:p>
            <a:r>
              <a:rPr lang="nl-NL" sz="2400" dirty="0"/>
              <a:t>landbouwer: € 0,15</a:t>
            </a:r>
          </a:p>
          <a:p>
            <a:r>
              <a:rPr lang="nl-NL" sz="2400" dirty="0"/>
              <a:t>meelfabriek: € 0,35</a:t>
            </a:r>
          </a:p>
          <a:p>
            <a:r>
              <a:rPr lang="nl-NL" sz="2400" dirty="0"/>
              <a:t>deegfabriek: € 0,60</a:t>
            </a:r>
          </a:p>
          <a:p>
            <a:r>
              <a:rPr lang="nl-NL" sz="2400" dirty="0"/>
              <a:t>bakkerswinkel: € 0,80</a:t>
            </a:r>
          </a:p>
        </p:txBody>
      </p:sp>
    </p:spTree>
    <p:extLst>
      <p:ext uri="{BB962C8B-B14F-4D97-AF65-F5344CB8AC3E}">
        <p14:creationId xmlns:p14="http://schemas.microsoft.com/office/powerpoint/2010/main" val="258553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6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Samengevat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1412776"/>
            <a:ext cx="8208912" cy="5184576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Productiefactoren: KANO</a:t>
            </a:r>
            <a:b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Afschrijving: waardevermindering </a:t>
            </a:r>
            <a:r>
              <a:rPr lang="nl-NL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kaptiaalgoederen</a:t>
            </a: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(reserveren)</a:t>
            </a:r>
            <a:b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Bedrijfskolom en toegevoegde waarde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594" y="980728"/>
            <a:ext cx="1669276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820" y="2546581"/>
            <a:ext cx="1456092" cy="1613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444" y="4437112"/>
            <a:ext cx="1152128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628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Productiefactoren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813832"/>
            <a:ext cx="8229600" cy="4525963"/>
          </a:xfrm>
        </p:spPr>
        <p:txBody>
          <a:bodyPr rtlCol="0"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Alles wat je nodig hebt om te produceren: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nl-NL" sz="43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</a:t>
            </a: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apitaal: kapitaal</a:t>
            </a:r>
            <a:r>
              <a:rPr lang="nl-NL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goederen</a:t>
            </a:r>
          </a:p>
          <a:p>
            <a:pPr marL="0" indent="0">
              <a:buNone/>
              <a:defRPr/>
            </a:pPr>
            <a:r>
              <a:rPr lang="nl-NL" sz="4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rbeid: werk dat mensen doen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nl-NL" sz="4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atuur: alles wat de natuur levert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nl-NL" sz="4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ndernemerschap</a:t>
            </a:r>
            <a:b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nl-NL" dirty="0"/>
            </a:b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83"/>
          <a:stretch/>
        </p:blipFill>
        <p:spPr bwMode="auto">
          <a:xfrm>
            <a:off x="6416778" y="4917299"/>
            <a:ext cx="2428875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4139952" y="5301208"/>
            <a:ext cx="25825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400" b="1" dirty="0"/>
              <a:t>KANO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657225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05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Productiefactoren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Kapitaal</a:t>
            </a:r>
            <a:b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alle kapitaal</a:t>
            </a:r>
            <a:r>
              <a:rPr lang="nl-NL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goederen </a:t>
            </a: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waarin een bedrijf investeert en die het bedrijf gebruikt om te produceren</a:t>
            </a:r>
          </a:p>
          <a:p>
            <a:pPr marL="354013" indent="0" fontAlgn="auto">
              <a:spcAft>
                <a:spcPts val="0"/>
              </a:spcAft>
              <a:buNone/>
              <a:defRPr/>
            </a:pPr>
            <a:b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bijv. gebouwen, machines, gereedschappen, bedrijfsauto’s, computers en andere hulpmiddelen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903" y="404664"/>
            <a:ext cx="2996909" cy="1851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4052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Productiefactoren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Arbeid</a:t>
            </a:r>
            <a:br>
              <a:rPr lang="nl-NL" dirty="0"/>
            </a:br>
            <a:r>
              <a:rPr lang="nl-NL" dirty="0"/>
              <a:t>zowel lichamelijke als geestelijke inspanningen die mensen leveren bij produceren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nl-NL" dirty="0"/>
          </a:p>
          <a:p>
            <a:pPr>
              <a:defRPr/>
            </a:pPr>
            <a:r>
              <a:rPr lang="nl-NL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Natuur</a:t>
            </a:r>
            <a:br>
              <a:rPr lang="nl-NL" dirty="0"/>
            </a:br>
            <a:r>
              <a:rPr lang="nl-NL" dirty="0"/>
              <a:t>alles wat de natuur levert om te produceren</a:t>
            </a:r>
          </a:p>
          <a:p>
            <a:pPr marL="354013" indent="0" fontAlgn="auto">
              <a:spcAft>
                <a:spcPts val="0"/>
              </a:spcAft>
              <a:buNone/>
              <a:defRPr/>
            </a:pPr>
            <a:r>
              <a:rPr lang="nl-NL" dirty="0"/>
              <a:t>bijv. grondstoffen, fossiele brandstoffen als olie en gas, de grond zelf, zonlicht, water, wind</a:t>
            </a:r>
          </a:p>
        </p:txBody>
      </p:sp>
      <p:pic>
        <p:nvPicPr>
          <p:cNvPr id="4098" name="Picture 2" descr="Afbeeldingsresultaat voor productiefactor arbe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60649"/>
            <a:ext cx="292152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052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Productiefactoren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49187" y="1337750"/>
            <a:ext cx="8229600" cy="45259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nl-NL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Ondernemerschap</a:t>
            </a:r>
            <a:br>
              <a:rPr lang="nl-NL" dirty="0"/>
            </a:b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een ondernemer probeert winst te maken door op de juiste manier de productiefactoren  </a:t>
            </a:r>
            <a:r>
              <a:rPr lang="nl-NL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</a:t>
            </a: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apitaal, </a:t>
            </a:r>
            <a:r>
              <a:rPr lang="nl-NL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rbeid en </a:t>
            </a:r>
            <a:r>
              <a:rPr lang="nl-NL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atuur te c</a:t>
            </a:r>
            <a:r>
              <a:rPr lang="nl-NL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mbineren</a:t>
            </a:r>
            <a:b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nl-NL" dirty="0"/>
            </a:b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loopt daarbij risico: hij weet niet of hij winst of verlies zal hebben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nl-N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374907"/>
            <a:ext cx="1368152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374907"/>
            <a:ext cx="1368152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Afbeeldingsresultaat voor ondernem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412" y="159542"/>
            <a:ext cx="1291572" cy="1749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052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Productiefactoren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52" y="1258497"/>
            <a:ext cx="7482424" cy="5232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Bijschrift: pijl-omlaag 1">
            <a:extLst>
              <a:ext uri="{FF2B5EF4-FFF2-40B4-BE49-F238E27FC236}">
                <a16:creationId xmlns:a16="http://schemas.microsoft.com/office/drawing/2014/main" id="{4E5E72DB-BDF6-46A1-A421-5A7ED7E12EAA}"/>
              </a:ext>
            </a:extLst>
          </p:cNvPr>
          <p:cNvSpPr/>
          <p:nvPr/>
        </p:nvSpPr>
        <p:spPr>
          <a:xfrm>
            <a:off x="2699792" y="1290220"/>
            <a:ext cx="1728192" cy="914400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tractor = </a:t>
            </a:r>
          </a:p>
          <a:p>
            <a:pPr algn="ctr"/>
            <a:r>
              <a:rPr lang="nl-NL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Kapitaal(goed)</a:t>
            </a:r>
            <a:endParaRPr lang="nl-NL" dirty="0"/>
          </a:p>
        </p:txBody>
      </p:sp>
      <p:sp>
        <p:nvSpPr>
          <p:cNvPr id="6" name="Bijschrift: pijl-omlaag 5">
            <a:extLst>
              <a:ext uri="{FF2B5EF4-FFF2-40B4-BE49-F238E27FC236}">
                <a16:creationId xmlns:a16="http://schemas.microsoft.com/office/drawing/2014/main" id="{01C59FEB-7427-4888-9451-2303A087E2FF}"/>
              </a:ext>
            </a:extLst>
          </p:cNvPr>
          <p:cNvSpPr/>
          <p:nvPr/>
        </p:nvSpPr>
        <p:spPr>
          <a:xfrm>
            <a:off x="2771800" y="3433335"/>
            <a:ext cx="1800200" cy="914400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gras = </a:t>
            </a:r>
          </a:p>
          <a:p>
            <a:pPr algn="ctr"/>
            <a:r>
              <a:rPr lang="nl-NL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Natuur</a:t>
            </a:r>
            <a:endParaRPr lang="nl-NL" dirty="0"/>
          </a:p>
        </p:txBody>
      </p:sp>
      <p:sp>
        <p:nvSpPr>
          <p:cNvPr id="3" name="Bijschrift: pijl-rechts 2">
            <a:extLst>
              <a:ext uri="{FF2B5EF4-FFF2-40B4-BE49-F238E27FC236}">
                <a16:creationId xmlns:a16="http://schemas.microsoft.com/office/drawing/2014/main" id="{73E7456C-A5F3-42F8-AB89-742493BD7D3E}"/>
              </a:ext>
            </a:extLst>
          </p:cNvPr>
          <p:cNvSpPr/>
          <p:nvPr/>
        </p:nvSpPr>
        <p:spPr>
          <a:xfrm>
            <a:off x="452977" y="2062463"/>
            <a:ext cx="2585082" cy="678067"/>
          </a:xfrm>
          <a:prstGeom prst="right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boerenknecht =</a:t>
            </a:r>
          </a:p>
          <a:p>
            <a:pPr algn="ctr"/>
            <a:r>
              <a:rPr lang="nl-NL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Arbeid</a:t>
            </a:r>
          </a:p>
        </p:txBody>
      </p:sp>
      <p:sp>
        <p:nvSpPr>
          <p:cNvPr id="4" name="Bijschrift: pijl-links 3">
            <a:extLst>
              <a:ext uri="{FF2B5EF4-FFF2-40B4-BE49-F238E27FC236}">
                <a16:creationId xmlns:a16="http://schemas.microsoft.com/office/drawing/2014/main" id="{17E5E077-F226-419F-8806-CB97763C1616}"/>
              </a:ext>
            </a:extLst>
          </p:cNvPr>
          <p:cNvSpPr/>
          <p:nvPr/>
        </p:nvSpPr>
        <p:spPr>
          <a:xfrm>
            <a:off x="5950496" y="1747420"/>
            <a:ext cx="2736304" cy="678067"/>
          </a:xfrm>
          <a:prstGeom prst="leftArrowCallout">
            <a:avLst>
              <a:gd name="adj1" fmla="val 25000"/>
              <a:gd name="adj2" fmla="val 22980"/>
              <a:gd name="adj3" fmla="val 44192"/>
              <a:gd name="adj4" fmla="val 8078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Boer (eigenaar)</a:t>
            </a:r>
          </a:p>
          <a:p>
            <a:pPr algn="ctr"/>
            <a:r>
              <a:rPr lang="nl-NL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= Ondernemerschap</a:t>
            </a:r>
          </a:p>
        </p:txBody>
      </p:sp>
    </p:spTree>
    <p:extLst>
      <p:ext uri="{BB962C8B-B14F-4D97-AF65-F5344CB8AC3E}">
        <p14:creationId xmlns:p14="http://schemas.microsoft.com/office/powerpoint/2010/main" val="176489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el 1"/>
          <p:cNvSpPr>
            <a:spLocks noGrp="1"/>
          </p:cNvSpPr>
          <p:nvPr>
            <p:ph type="title"/>
          </p:nvPr>
        </p:nvSpPr>
        <p:spPr>
          <a:xfrm>
            <a:off x="2195736" y="188640"/>
            <a:ext cx="4330824" cy="1143000"/>
          </a:xfrm>
        </p:spPr>
        <p:txBody>
          <a:bodyPr/>
          <a:lstStyle/>
          <a:p>
            <a:pPr algn="l"/>
            <a:r>
              <a:rPr lang="nl-NL" dirty="0"/>
              <a:t>Productiefactoren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0" t="74056" r="38308" b="6245"/>
          <a:stretch/>
        </p:blipFill>
        <p:spPr bwMode="auto">
          <a:xfrm>
            <a:off x="5436096" y="5170356"/>
            <a:ext cx="3312368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853ACE40-928B-4408-891D-DA9EC33194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0" t="56310" r="38308" b="25554"/>
          <a:stretch/>
        </p:blipFill>
        <p:spPr bwMode="auto">
          <a:xfrm>
            <a:off x="3851920" y="3937223"/>
            <a:ext cx="3312368" cy="1259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67643066-EF30-4039-8498-B3208BC695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0" t="36490" r="38308" b="43811"/>
          <a:stretch/>
        </p:blipFill>
        <p:spPr bwMode="auto">
          <a:xfrm>
            <a:off x="1835696" y="2649490"/>
            <a:ext cx="3312368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66047CC1-409E-4AB9-8127-54FFF668EF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0" t="18744" r="38308" b="63630"/>
          <a:stretch/>
        </p:blipFill>
        <p:spPr bwMode="auto">
          <a:xfrm>
            <a:off x="395536" y="1331640"/>
            <a:ext cx="3312368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683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el 1"/>
          <p:cNvSpPr>
            <a:spLocks noGrp="1"/>
          </p:cNvSpPr>
          <p:nvPr>
            <p:ph type="title"/>
          </p:nvPr>
        </p:nvSpPr>
        <p:spPr>
          <a:xfrm>
            <a:off x="274107" y="260648"/>
            <a:ext cx="4639885" cy="2222074"/>
          </a:xfrm>
        </p:spPr>
        <p:txBody>
          <a:bodyPr>
            <a:normAutofit fontScale="90000"/>
          </a:bodyPr>
          <a:lstStyle/>
          <a:p>
            <a:pPr algn="l"/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Arbeidsintensief</a:t>
            </a:r>
            <a:b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productie vooral door menselijke arbeid</a:t>
            </a: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3851920" y="3429000"/>
            <a:ext cx="5544616" cy="26099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Kapitaalintensief</a:t>
            </a:r>
            <a:b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productie in verhouding meer door kapitaalgoederen dan door menselijke arbeid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1115616" y="486916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1268016" y="502156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00" y="3616177"/>
            <a:ext cx="3561710" cy="1590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616439"/>
            <a:ext cx="2438400" cy="164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415" y="1268760"/>
            <a:ext cx="2256588" cy="164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97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730282"/>
            <a:ext cx="8496944" cy="4795062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nl-NL" sz="9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(kapitaal) goederen worden ieder jaar minder geld waard! </a:t>
            </a:r>
          </a:p>
          <a:p>
            <a:pPr>
              <a:lnSpc>
                <a:spcPct val="120000"/>
              </a:lnSpc>
            </a:pPr>
            <a:r>
              <a:rPr lang="nl-NL" sz="9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deze jaarlijkse waardevermindering noemen we de jaarlijkse afschrijving</a:t>
            </a:r>
          </a:p>
          <a:p>
            <a:pPr>
              <a:lnSpc>
                <a:spcPct val="120000"/>
              </a:lnSpc>
            </a:pPr>
            <a:r>
              <a:rPr lang="nl-NL" sz="9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Een bedrijf reserveert elk jaar deze jaarlijkse afschrijving om later een nieuw kapitaalgoed te kunnen kopen</a:t>
            </a:r>
          </a:p>
          <a:p>
            <a:pPr>
              <a:lnSpc>
                <a:spcPct val="120000"/>
              </a:lnSpc>
            </a:pPr>
            <a:r>
              <a:rPr lang="nl-NL" sz="9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Deze (jaarlijkse) afschrijving behoort dus tot de  bedrijfskosten</a:t>
            </a:r>
          </a:p>
          <a:p>
            <a:pPr>
              <a:lnSpc>
                <a:spcPct val="120000"/>
              </a:lnSpc>
            </a:pPr>
            <a:endParaRPr lang="nl-NL" sz="9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nl-NL" sz="5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endParaRPr lang="nl-NL" sz="2400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/>
          <a:lstStyle/>
          <a:p>
            <a:pPr algn="l"/>
            <a:r>
              <a:rPr lang="nl-NL" dirty="0"/>
              <a:t>Afschrijving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3817"/>
            <a:ext cx="1728192" cy="1329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142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6674C073F7C946B528B9F8073DB955" ma:contentTypeVersion="11" ma:contentTypeDescription="Een nieuw document maken." ma:contentTypeScope="" ma:versionID="468075c1c346b07f5cf9b3b8ad8b0b47">
  <xsd:schema xmlns:xsd="http://www.w3.org/2001/XMLSchema" xmlns:xs="http://www.w3.org/2001/XMLSchema" xmlns:p="http://schemas.microsoft.com/office/2006/metadata/properties" xmlns:ns3="e9f1fc5b-39a2-4f59-9831-94e16189a628" xmlns:ns4="a56c8cac-3bb1-4e16-a866-4ba8c522076e" targetNamespace="http://schemas.microsoft.com/office/2006/metadata/properties" ma:root="true" ma:fieldsID="04030b0fca281028d430f0b1749de66a" ns3:_="" ns4:_="">
    <xsd:import namespace="e9f1fc5b-39a2-4f59-9831-94e16189a628"/>
    <xsd:import namespace="a56c8cac-3bb1-4e16-a866-4ba8c522076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f1fc5b-39a2-4f59-9831-94e16189a62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int-hash delen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6c8cac-3bb1-4e16-a866-4ba8c52207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E137566-12B0-44BD-B541-1AF367A98C6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12D81E2-7FA6-43E1-A537-90B33DD2FF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f1fc5b-39a2-4f59-9831-94e16189a628"/>
    <ds:schemaRef ds:uri="a56c8cac-3bb1-4e16-a866-4ba8c52207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B9E36CB-9290-48EA-934C-4EAC0276B602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855</TotalTime>
  <Words>434</Words>
  <Application>Microsoft Office PowerPoint</Application>
  <PresentationFormat>Diavoorstelling (4:3)</PresentationFormat>
  <Paragraphs>75</Paragraphs>
  <Slides>13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Arial</vt:lpstr>
      <vt:lpstr>Calibri</vt:lpstr>
      <vt:lpstr>Verdana</vt:lpstr>
      <vt:lpstr>Office-thema</vt:lpstr>
      <vt:lpstr>Hoofdstuk 6</vt:lpstr>
      <vt:lpstr>Productiefactoren</vt:lpstr>
      <vt:lpstr>Productiefactoren</vt:lpstr>
      <vt:lpstr>Productiefactoren</vt:lpstr>
      <vt:lpstr>Productiefactoren</vt:lpstr>
      <vt:lpstr>Productiefactoren</vt:lpstr>
      <vt:lpstr>Productiefactoren</vt:lpstr>
      <vt:lpstr>Arbeidsintensief productie vooral door menselijke arbeid</vt:lpstr>
      <vt:lpstr>Afschrijving</vt:lpstr>
      <vt:lpstr>Afschrijving berekenen</vt:lpstr>
      <vt:lpstr>Bedrijfskolom en toegevoegde waarde </vt:lpstr>
      <vt:lpstr>Bedrijfskolom en toegevoegde waarde </vt:lpstr>
      <vt:lpstr>Samengevat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Gerda</dc:creator>
  <cp:lastModifiedBy>Bijnen, JAM (Johan)</cp:lastModifiedBy>
  <cp:revision>87</cp:revision>
  <dcterms:created xsi:type="dcterms:W3CDTF">2012-03-02T10:53:31Z</dcterms:created>
  <dcterms:modified xsi:type="dcterms:W3CDTF">2021-04-06T12:13:16Z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0x010100946674C073F7C946B528B9F8073DB955</vt:lpwstr>
  </property>
</Properties>
</file>